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60" r:id="rId5"/>
    <p:sldId id="265" r:id="rId6"/>
    <p:sldId id="264" r:id="rId7"/>
    <p:sldId id="263" r:id="rId8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39673-84DC-4543-9151-BD6D5EF0A558}" type="datetimeFigureOut">
              <a:rPr lang="ru-RU" smtClean="0"/>
              <a:t>08.08.2019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BB9E7-16F7-4062-8A99-85B424499C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6730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39673-84DC-4543-9151-BD6D5EF0A558}" type="datetimeFigureOut">
              <a:rPr lang="ru-RU" smtClean="0"/>
              <a:t>08.08.2019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BB9E7-16F7-4062-8A99-85B424499C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067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39673-84DC-4543-9151-BD6D5EF0A558}" type="datetimeFigureOut">
              <a:rPr lang="ru-RU" smtClean="0"/>
              <a:t>08.08.2019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BB9E7-16F7-4062-8A99-85B424499C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106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39673-84DC-4543-9151-BD6D5EF0A558}" type="datetimeFigureOut">
              <a:rPr lang="ru-RU" smtClean="0"/>
              <a:t>08.08.2019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BB9E7-16F7-4062-8A99-85B424499C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123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39673-84DC-4543-9151-BD6D5EF0A558}" type="datetimeFigureOut">
              <a:rPr lang="ru-RU" smtClean="0"/>
              <a:t>08.08.2019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BB9E7-16F7-4062-8A99-85B424499C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9877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39673-84DC-4543-9151-BD6D5EF0A558}" type="datetimeFigureOut">
              <a:rPr lang="ru-RU" smtClean="0"/>
              <a:t>08.08.2019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BB9E7-16F7-4062-8A99-85B424499C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3476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39673-84DC-4543-9151-BD6D5EF0A558}" type="datetimeFigureOut">
              <a:rPr lang="ru-RU" smtClean="0"/>
              <a:t>08.08.2019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BB9E7-16F7-4062-8A99-85B424499C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899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39673-84DC-4543-9151-BD6D5EF0A558}" type="datetimeFigureOut">
              <a:rPr lang="ru-RU" smtClean="0"/>
              <a:t>08.08.2019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BB9E7-16F7-4062-8A99-85B424499C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280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39673-84DC-4543-9151-BD6D5EF0A558}" type="datetimeFigureOut">
              <a:rPr lang="ru-RU" smtClean="0"/>
              <a:t>08.08.2019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BB9E7-16F7-4062-8A99-85B424499C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743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39673-84DC-4543-9151-BD6D5EF0A558}" type="datetimeFigureOut">
              <a:rPr lang="ru-RU" smtClean="0"/>
              <a:t>08.08.2019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BB9E7-16F7-4062-8A99-85B424499C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879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39673-84DC-4543-9151-BD6D5EF0A558}" type="datetimeFigureOut">
              <a:rPr lang="ru-RU" smtClean="0"/>
              <a:t>08.08.2019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BB9E7-16F7-4062-8A99-85B424499C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7262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39673-84DC-4543-9151-BD6D5EF0A558}" type="datetimeFigureOut">
              <a:rPr lang="ru-RU" smtClean="0"/>
              <a:t>08.08.2019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BB9E7-16F7-4062-8A99-85B424499C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006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emf"/><Relationship Id="rId7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4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5" y="0"/>
            <a:ext cx="9144000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201" y="225725"/>
            <a:ext cx="1125151" cy="190713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99592" y="2996952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транспорта Администрации городского округа Самара</a:t>
            </a:r>
          </a:p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54 – ФЗ на транспорте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7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Объект 1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5" y="0"/>
            <a:ext cx="9144000" cy="6858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449752" y="548680"/>
            <a:ext cx="8298712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000" b="1" dirty="0" smtClean="0"/>
              <a:t>54-ФЗ ЭТАПЫ ПЕРЕХОДА</a:t>
            </a:r>
            <a:endParaRPr lang="ru-RU" sz="2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67544" y="1268760"/>
            <a:ext cx="8280920" cy="1200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1 ЭТАП</a:t>
            </a:r>
          </a:p>
          <a:p>
            <a:r>
              <a:rPr lang="ru-RU" b="1" dirty="0" smtClean="0"/>
              <a:t>01 ИЮЛЯ 2017</a:t>
            </a:r>
          </a:p>
          <a:p>
            <a:r>
              <a:rPr lang="ru-RU" dirty="0" smtClean="0"/>
              <a:t>Все кто ранее обязан был применять ККТ – ОСН,УСН;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467544" y="2564904"/>
            <a:ext cx="828092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2 этап</a:t>
            </a:r>
          </a:p>
          <a:p>
            <a:r>
              <a:rPr lang="ru-RU" b="1" dirty="0" smtClean="0"/>
              <a:t>01 ИЮЛЯ 2018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ЕНВД и Патент с наемными сотрудниками в торговле и общественном питании;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Вендинг с наемными сотрудниками;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449752" y="4149080"/>
            <a:ext cx="8298712" cy="23083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З этап </a:t>
            </a:r>
          </a:p>
          <a:p>
            <a:r>
              <a:rPr lang="ru-RU" b="1" dirty="0" smtClean="0"/>
              <a:t>01 ИЮЛЯ 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ЕНВД и Патент без наемных сотрудников в торговле и общественном питании;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FFFF00"/>
                </a:solidFill>
              </a:rPr>
              <a:t>Оплата на транспорте;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Вендинг без наемных сотрудников;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Сфера ЖКХ;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Все виды платежей (в том числе банкоматы, моб.банки)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290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3528" y="404664"/>
            <a:ext cx="82809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/>
              <a:t>СХЕМА РАБОТЫ ПРИ ОПЛАТЕ </a:t>
            </a:r>
            <a:r>
              <a:rPr lang="ru-RU" sz="2400" b="1" dirty="0" smtClean="0"/>
              <a:t>ПРОЕЗДА ЧЕРЕЗ ТЕРМИНАЛ КОНДУКТОРА  ЭЛЕКТРОННЫМИ </a:t>
            </a:r>
            <a:endParaRPr lang="ru-RU" sz="2400" dirty="0"/>
          </a:p>
          <a:p>
            <a:pPr algn="ctr"/>
            <a:r>
              <a:rPr lang="ru-RU" sz="2400" b="1" dirty="0"/>
              <a:t>СРЕДСТВАМИ ПЛАТЕЖА (БАНКОВСКИЕ КАРТЫ</a:t>
            </a:r>
            <a:r>
              <a:rPr lang="ru-RU" sz="2400" b="1" dirty="0" smtClean="0"/>
              <a:t>) И ЗА НАЛИЧНЫЙ РАСЧЕТ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323528" y="2060848"/>
            <a:ext cx="1152128" cy="22322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2130580" y="2061835"/>
            <a:ext cx="1116124" cy="22322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3743908" y="2060848"/>
            <a:ext cx="1224136" cy="22322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/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5505630" y="2045180"/>
            <a:ext cx="1226609" cy="22322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>
            <a:off x="7308304" y="2060847"/>
            <a:ext cx="1296144" cy="2233235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214776"/>
            <a:ext cx="1296144" cy="1074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7236296" y="3284984"/>
            <a:ext cx="14401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Федеральная  налоговая служба</a:t>
            </a:r>
            <a:endParaRPr lang="ru-RU" sz="1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5630" y="2212372"/>
            <a:ext cx="1226609" cy="930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5505630" y="3264721"/>
            <a:ext cx="122661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Оператор фискальных данных</a:t>
            </a:r>
            <a:endParaRPr lang="ru-RU" sz="14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3908" y="2210718"/>
            <a:ext cx="1224136" cy="928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3743908" y="3188980"/>
            <a:ext cx="122413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Сервер оператора  онлайн </a:t>
            </a:r>
          </a:p>
          <a:p>
            <a:pPr algn="ctr"/>
            <a:r>
              <a:rPr lang="ru-RU" sz="1400" dirty="0" smtClean="0"/>
              <a:t>касс</a:t>
            </a:r>
          </a:p>
          <a:p>
            <a:endParaRPr lang="ru-RU" sz="1400" dirty="0"/>
          </a:p>
        </p:txBody>
      </p:sp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7583" y="2192035"/>
            <a:ext cx="1062118" cy="950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2076574" y="3404424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Сервер оператора ТК</a:t>
            </a:r>
            <a:endParaRPr lang="ru-RU" sz="14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210719"/>
            <a:ext cx="1152128" cy="966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79512" y="3264721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Терминал кондуктора</a:t>
            </a:r>
            <a:endParaRPr lang="ru-RU" sz="1350" dirty="0"/>
          </a:p>
        </p:txBody>
      </p:sp>
      <p:sp>
        <p:nvSpPr>
          <p:cNvPr id="20" name="Нашивка 19"/>
          <p:cNvSpPr/>
          <p:nvPr/>
        </p:nvSpPr>
        <p:spPr>
          <a:xfrm>
            <a:off x="1547664" y="3068960"/>
            <a:ext cx="528910" cy="220081"/>
          </a:xfrm>
          <a:prstGeom prst="chevr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Нашивка 20"/>
          <p:cNvSpPr/>
          <p:nvPr/>
        </p:nvSpPr>
        <p:spPr>
          <a:xfrm>
            <a:off x="3347864" y="3068960"/>
            <a:ext cx="360040" cy="216024"/>
          </a:xfrm>
          <a:prstGeom prst="chevr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Нашивка 21"/>
          <p:cNvSpPr/>
          <p:nvPr/>
        </p:nvSpPr>
        <p:spPr>
          <a:xfrm>
            <a:off x="5004049" y="3068960"/>
            <a:ext cx="432048" cy="216024"/>
          </a:xfrm>
          <a:prstGeom prst="chevr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Нашивка 22"/>
          <p:cNvSpPr/>
          <p:nvPr/>
        </p:nvSpPr>
        <p:spPr>
          <a:xfrm>
            <a:off x="6804248" y="3068960"/>
            <a:ext cx="432048" cy="216024"/>
          </a:xfrm>
          <a:prstGeom prst="chevr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Блок-схема: альтернативный процесс 23"/>
          <p:cNvSpPr/>
          <p:nvPr/>
        </p:nvSpPr>
        <p:spPr>
          <a:xfrm>
            <a:off x="323528" y="4869161"/>
            <a:ext cx="1224136" cy="189543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Нашивка 25"/>
          <p:cNvSpPr/>
          <p:nvPr/>
        </p:nvSpPr>
        <p:spPr>
          <a:xfrm rot="16200000">
            <a:off x="644280" y="4428845"/>
            <a:ext cx="510629" cy="370001"/>
          </a:xfrm>
          <a:prstGeom prst="chevr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5229200"/>
            <a:ext cx="1224135" cy="612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215519" y="5841268"/>
            <a:ext cx="1368150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350" dirty="0" smtClean="0"/>
              <a:t>Банковские карты (</a:t>
            </a:r>
            <a:r>
              <a:rPr lang="ru-RU" sz="1350" dirty="0" err="1" smtClean="0"/>
              <a:t>налич.оплата</a:t>
            </a:r>
            <a:r>
              <a:rPr lang="ru-RU" sz="1350" dirty="0" smtClean="0"/>
              <a:t>)</a:t>
            </a:r>
            <a:endParaRPr lang="ru-RU" sz="1350" dirty="0"/>
          </a:p>
        </p:txBody>
      </p:sp>
      <p:sp>
        <p:nvSpPr>
          <p:cNvPr id="28" name="TextBox 27"/>
          <p:cNvSpPr txBox="1"/>
          <p:nvPr/>
        </p:nvSpPr>
        <p:spPr>
          <a:xfrm>
            <a:off x="2130580" y="5085184"/>
            <a:ext cx="6401860" cy="120032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Терминал кондуктора выдает чек пассажиру  с Уникальным Номером .</a:t>
            </a:r>
          </a:p>
          <a:p>
            <a:r>
              <a:rPr lang="ru-RU" dirty="0" smtClean="0"/>
              <a:t>Пассажир воспользовавшись данным номером может на сайте Оператора Фискальных Данных распечатать фискальный чек.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310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</p:pic>
      <p:sp>
        <p:nvSpPr>
          <p:cNvPr id="8" name="TextBox 7"/>
          <p:cNvSpPr txBox="1"/>
          <p:nvPr/>
        </p:nvSpPr>
        <p:spPr>
          <a:xfrm>
            <a:off x="683568" y="404664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СХЕМА РАБОТЫ ПРИ ОПЛАТЕ ПРОЕЗДА ЧЕРЕЗ ТЕРМИНАЛ  КОНДУКТОРА ТРАНСПОРТНЫМИ КАРТАМИ (СОЦИАЛЬНАЯ КАРТА , СТУДЕНЧЕСКАЯ, ШКОЛЬНАЯ И БЕЗЛИМИТНАЯ ) </a:t>
            </a:r>
            <a:endParaRPr lang="ru-RU" dirty="0"/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467544" y="2216652"/>
            <a:ext cx="1080120" cy="187220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2483768" y="2204864"/>
            <a:ext cx="1152128" cy="187220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4283968" y="2204864"/>
            <a:ext cx="1152128" cy="187220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>
            <a:off x="3815916" y="4653136"/>
            <a:ext cx="2088232" cy="187220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альтернативный процесс 12"/>
          <p:cNvSpPr/>
          <p:nvPr/>
        </p:nvSpPr>
        <p:spPr>
          <a:xfrm>
            <a:off x="6012160" y="2204864"/>
            <a:ext cx="1152128" cy="187220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альтернативный процесс 13"/>
          <p:cNvSpPr/>
          <p:nvPr/>
        </p:nvSpPr>
        <p:spPr>
          <a:xfrm>
            <a:off x="7740352" y="2204864"/>
            <a:ext cx="1152128" cy="187220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348880"/>
            <a:ext cx="1152129" cy="9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4581" y="2348881"/>
            <a:ext cx="1131515" cy="9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348880"/>
            <a:ext cx="1152128" cy="900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2361817"/>
            <a:ext cx="1152128" cy="900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6586" y="4941168"/>
            <a:ext cx="2088232" cy="744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713" y="2404609"/>
            <a:ext cx="1080121" cy="874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473714" y="3441473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Пассажир</a:t>
            </a:r>
            <a:endParaRPr lang="ru-RU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2483768" y="3429000"/>
            <a:ext cx="11521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Терминал кондуктора</a:t>
            </a:r>
            <a:endParaRPr lang="ru-RU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4330277" y="3248983"/>
            <a:ext cx="10801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Терминал оператора ТК</a:t>
            </a:r>
            <a:endParaRPr lang="ru-RU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6012160" y="3248983"/>
            <a:ext cx="11122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Оператор фискальных данных</a:t>
            </a:r>
            <a:endParaRPr lang="ru-RU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7668344" y="3304247"/>
            <a:ext cx="12961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Федеральная налоговая служба</a:t>
            </a:r>
            <a:endParaRPr lang="ru-RU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3943268" y="5786680"/>
            <a:ext cx="17808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Перевозчик</a:t>
            </a:r>
            <a:endParaRPr lang="ru-RU" sz="1400" dirty="0"/>
          </a:p>
        </p:txBody>
      </p:sp>
      <p:sp>
        <p:nvSpPr>
          <p:cNvPr id="21" name="Нашивка 20"/>
          <p:cNvSpPr/>
          <p:nvPr/>
        </p:nvSpPr>
        <p:spPr>
          <a:xfrm>
            <a:off x="1619672" y="3140968"/>
            <a:ext cx="792088" cy="288032"/>
          </a:xfrm>
          <a:prstGeom prst="chevr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Нашивка 21"/>
          <p:cNvSpPr/>
          <p:nvPr/>
        </p:nvSpPr>
        <p:spPr>
          <a:xfrm>
            <a:off x="3655236" y="3140968"/>
            <a:ext cx="576064" cy="288032"/>
          </a:xfrm>
          <a:prstGeom prst="chevr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Нашивка 23"/>
          <p:cNvSpPr/>
          <p:nvPr/>
        </p:nvSpPr>
        <p:spPr>
          <a:xfrm rot="5400000">
            <a:off x="4726504" y="4140868"/>
            <a:ext cx="288032" cy="432048"/>
          </a:xfrm>
          <a:prstGeom prst="chevr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Нашивка 25"/>
          <p:cNvSpPr/>
          <p:nvPr/>
        </p:nvSpPr>
        <p:spPr>
          <a:xfrm>
            <a:off x="7203884" y="3159888"/>
            <a:ext cx="504056" cy="288717"/>
          </a:xfrm>
          <a:prstGeom prst="chevr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7" name="Нашивка 26"/>
          <p:cNvSpPr/>
          <p:nvPr/>
        </p:nvSpPr>
        <p:spPr>
          <a:xfrm rot="18856572">
            <a:off x="6012160" y="4356892"/>
            <a:ext cx="360040" cy="368252"/>
          </a:xfrm>
          <a:prstGeom prst="chevr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39552" y="4798451"/>
            <a:ext cx="3024336" cy="6463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Фискализация производится  1 чеком в конце месяца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389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95536" y="2132856"/>
            <a:ext cx="1368152" cy="21602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5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43608" y="260648"/>
            <a:ext cx="68407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Схема работы при оплате проезда через терминал водителя маршрутного коммерческого такси (онлайн касса)</a:t>
            </a:r>
            <a:endParaRPr lang="ru-RU" sz="28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39093" y="2402886"/>
            <a:ext cx="1080121" cy="2088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861661" y="2438890"/>
            <a:ext cx="1152129" cy="20522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447469" y="2463882"/>
            <a:ext cx="1126976" cy="20522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932040" y="2486990"/>
            <a:ext cx="1152128" cy="20522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093" y="2784128"/>
            <a:ext cx="1080121" cy="874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1661" y="2749987"/>
            <a:ext cx="1152129" cy="9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2974" y="2791274"/>
            <a:ext cx="1126976" cy="900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791274"/>
            <a:ext cx="1152128" cy="900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339093" y="3868084"/>
            <a:ext cx="1172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Пассажир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1861661" y="3717783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Терминал водителя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3442974" y="3692430"/>
            <a:ext cx="11269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Оператор фискальных данных</a:t>
            </a:r>
            <a:endParaRPr lang="ru-RU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4842030" y="3717783"/>
            <a:ext cx="13321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Федеральная налоговая служба</a:t>
            </a:r>
            <a:endParaRPr lang="ru-RU" sz="1400" dirty="0"/>
          </a:p>
        </p:txBody>
      </p:sp>
      <p:sp>
        <p:nvSpPr>
          <p:cNvPr id="21" name="Нашивка 20"/>
          <p:cNvSpPr/>
          <p:nvPr/>
        </p:nvSpPr>
        <p:spPr>
          <a:xfrm>
            <a:off x="1511658" y="3205848"/>
            <a:ext cx="252030" cy="403171"/>
          </a:xfrm>
          <a:prstGeom prst="chevr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Нашивка 21"/>
          <p:cNvSpPr/>
          <p:nvPr/>
        </p:nvSpPr>
        <p:spPr>
          <a:xfrm>
            <a:off x="3157805" y="3243431"/>
            <a:ext cx="190059" cy="331691"/>
          </a:xfrm>
          <a:prstGeom prst="chevr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Нашивка 22"/>
          <p:cNvSpPr/>
          <p:nvPr/>
        </p:nvSpPr>
        <p:spPr>
          <a:xfrm>
            <a:off x="4642499" y="3248980"/>
            <a:ext cx="198022" cy="360040"/>
          </a:xfrm>
          <a:prstGeom prst="chevr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300192" y="1778791"/>
            <a:ext cx="2699792" cy="461664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 smtClean="0"/>
              <a:t>Водитель в момент расчета открывает АРМ;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 smtClean="0"/>
              <a:t>Выбирает заранее выбранную услугу/товар и вводит сумму;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 smtClean="0"/>
              <a:t>Запрос передается оператору фискальных данных на сервер облачного сервиса и в ответ отдает ссылку на </a:t>
            </a:r>
            <a:r>
              <a:rPr lang="en-US" sz="1400" b="1" dirty="0" smtClean="0"/>
              <a:t>URL </a:t>
            </a:r>
            <a:r>
              <a:rPr lang="ru-RU" sz="1400" b="1" dirty="0" smtClean="0"/>
              <a:t> будущего чека;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 smtClean="0"/>
              <a:t>После того, как  пассажир его отсканирует он  увидит информацию о состоянии чека и какая организация его выбила;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 smtClean="0"/>
              <a:t>Сервер положит  в очередь этот запрос  на чек и передаст кассе;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 smtClean="0"/>
              <a:t>Касса обработает и в ответ вернет его реквизиты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395536" y="5229200"/>
            <a:ext cx="5688632" cy="6463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Информация по данной операции в онлайн режиме передается в федеральную налоговую инспекцию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319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Объект 1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5" y="0"/>
            <a:ext cx="9144000" cy="6858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449752" y="548680"/>
            <a:ext cx="8298712" cy="70788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Реализация 54-ФЗ муниципальными транспортными предприятиями г.о. Самара. </a:t>
            </a:r>
            <a:endParaRPr lang="ru-RU" sz="2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33984" y="1676786"/>
            <a:ext cx="8314479" cy="203132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МП г.о. Самара «Самарский метрополитен» </a:t>
            </a:r>
          </a:p>
          <a:p>
            <a:r>
              <a:rPr lang="ru-RU" dirty="0" smtClean="0"/>
              <a:t>Приобретено и арендовано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фискальные накопители – 6 шт. (стоимость-  38400 руб.),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онлайн касс – 6 шт. (стоимость аренды 3000 руб./мес.),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стоимость услуг АТОЛ и ОРАНЖ дата онлайн – 2900 </a:t>
            </a:r>
            <a:r>
              <a:rPr lang="ru-RU" dirty="0" smtClean="0"/>
              <a:t>руб./мес</a:t>
            </a:r>
            <a:r>
              <a:rPr lang="ru-RU" dirty="0" smtClean="0"/>
              <a:t>.</a:t>
            </a:r>
          </a:p>
          <a:p>
            <a:pPr marL="285750" indent="-285750">
              <a:buFont typeface="Arial" charset="0"/>
              <a:buChar char="•"/>
            </a:pPr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                                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433038" y="4149080"/>
            <a:ext cx="8280920" cy="120032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b="1" dirty="0" smtClean="0"/>
              <a:t>МП г.о. Самара «Трамвайно-троллейбусное управление</a:t>
            </a:r>
            <a:r>
              <a:rPr lang="ru-RU" b="1" dirty="0" smtClean="0"/>
              <a:t>»</a:t>
            </a:r>
          </a:p>
          <a:p>
            <a:r>
              <a:rPr lang="ru-RU" dirty="0" smtClean="0"/>
              <a:t>Приобретено и арендовано: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фискальные накопители – 13 шт. (стоимость 81900 руб.),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онлайн касс – 13шт. (стоимость аренды – 24700 руб./мес.).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963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5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99592" y="2996952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67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404</Words>
  <Application>Microsoft Office PowerPoint</Application>
  <PresentationFormat>Экран (4:3)</PresentationFormat>
  <Paragraphs>61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Худотеплов Дмитрий Васильевич</dc:creator>
  <cp:lastModifiedBy>Худотеплов Дмитрий Васильевич</cp:lastModifiedBy>
  <cp:revision>28</cp:revision>
  <cp:lastPrinted>2019-08-07T13:13:09Z</cp:lastPrinted>
  <dcterms:created xsi:type="dcterms:W3CDTF">2019-08-07T10:31:07Z</dcterms:created>
  <dcterms:modified xsi:type="dcterms:W3CDTF">2019-08-08T12:05:22Z</dcterms:modified>
</cp:coreProperties>
</file>